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8633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889380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8372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8633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889380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8372160" y="4622760"/>
            <a:ext cx="771480" cy="4102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4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588600" y="367920"/>
            <a:ext cx="7886520" cy="2509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8372160" y="4622760"/>
            <a:ext cx="771480" cy="4102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8633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889380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8372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8633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889380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4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588600" y="367920"/>
            <a:ext cx="7886520" cy="2509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360" cy="6858360"/>
          </a:xfrm>
          <a:prstGeom prst="straightConnector1">
            <a:avLst/>
          </a:prstGeom>
          <a:ln w="76200">
            <a:solidFill>
              <a:srgbClr val="ed7d31">
                <a:lumMod val="60000"/>
                <a:lumOff val="40000"/>
              </a:srgbClr>
            </a:solidFill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816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4400" y="0"/>
            <a:ext cx="1209960" cy="32436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</a:rPr>
              <a:t>Séance </a:t>
            </a:r>
            <a:r>
              <a:rPr b="0" lang="fr-FR" sz="1600" spc="-1" strike="noStrike">
                <a:solidFill>
                  <a:schemeClr val="lt1"/>
                </a:solidFill>
                <a:latin typeface="Calibri"/>
              </a:rPr>
              <a:t>100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9440" cy="3243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Modifiez le style du titre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X/X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6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9120" cy="359640"/>
          </a:xfrm>
          <a:prstGeom prst="rect">
            <a:avLst/>
          </a:prstGeom>
          <a:ln w="0">
            <a:noFill/>
          </a:ln>
        </p:spPr>
      </p:pic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Connecteur droit 7"/>
          <p:cNvCxnSpPr/>
          <p:nvPr/>
        </p:nvCxnSpPr>
        <p:spPr>
          <a:xfrm flipV="1">
            <a:off x="0" y="0"/>
            <a:ext cx="360" cy="6858360"/>
          </a:xfrm>
          <a:prstGeom prst="straightConnector1">
            <a:avLst/>
          </a:prstGeom>
          <a:ln w="76200">
            <a:solidFill>
              <a:srgbClr val="ed7d31">
                <a:lumMod val="60000"/>
                <a:lumOff val="40000"/>
              </a:srgbClr>
            </a:solidFill>
          </a:ln>
        </p:spPr>
      </p:cxnSp>
      <p:sp>
        <p:nvSpPr>
          <p:cNvPr id="44" name="ZoneTexte 8"/>
          <p:cNvSpPr/>
          <p:nvPr/>
        </p:nvSpPr>
        <p:spPr>
          <a:xfrm>
            <a:off x="39240" y="346320"/>
            <a:ext cx="84816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7934400" y="0"/>
            <a:ext cx="1209960" cy="32436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</a:rPr>
              <a:t>Séance </a:t>
            </a:r>
            <a:r>
              <a:rPr b="0" lang="fr-FR" sz="1600" spc="-1" strike="noStrike">
                <a:solidFill>
                  <a:schemeClr val="lt1"/>
                </a:solidFill>
                <a:latin typeface="Calibri"/>
              </a:rPr>
              <a:t>100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46" name="Rectangle 10"/>
          <p:cNvSpPr/>
          <p:nvPr/>
        </p:nvSpPr>
        <p:spPr>
          <a:xfrm>
            <a:off x="39240" y="0"/>
            <a:ext cx="7849440" cy="3243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Modifiez le style du titre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X/X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49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9120" cy="359640"/>
          </a:xfrm>
          <a:prstGeom prst="rect">
            <a:avLst/>
          </a:prstGeom>
          <a:ln w="0">
            <a:noFill/>
          </a:ln>
        </p:spPr>
      </p:pic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3.png"/><Relationship Id="rId3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88" name="Groupe 3"/>
          <p:cNvGrpSpPr/>
          <p:nvPr/>
        </p:nvGrpSpPr>
        <p:grpSpPr>
          <a:xfrm>
            <a:off x="0" y="330120"/>
            <a:ext cx="9143640" cy="6527520"/>
            <a:chOff x="0" y="330120"/>
            <a:chExt cx="9143640" cy="6527520"/>
          </a:xfrm>
        </p:grpSpPr>
        <p:sp>
          <p:nvSpPr>
            <p:cNvPr id="89" name="Rectangle 4"/>
            <p:cNvSpPr/>
            <p:nvPr/>
          </p:nvSpPr>
          <p:spPr>
            <a:xfrm>
              <a:off x="0" y="330120"/>
              <a:ext cx="9143640" cy="652752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90" name="ZoneTexte 5"/>
            <p:cNvSpPr/>
            <p:nvPr/>
          </p:nvSpPr>
          <p:spPr>
            <a:xfrm>
              <a:off x="2063880" y="3009960"/>
              <a:ext cx="6150960" cy="14911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endParaRPr b="0" lang="fr-FR" sz="2800" spc="-1" strike="noStrike">
                <a:latin typeface="Arial"/>
              </a:endParaRPr>
            </a:p>
            <a:p>
              <a:pPr marL="457200" indent="-457200">
                <a:lnSpc>
                  <a:spcPct val="100000"/>
                </a:lnSpc>
                <a:buClr>
                  <a:srgbClr val="ffffff"/>
                </a:buClr>
                <a:buFont typeface="Wingdings" charset="2"/>
                <a:buChar char=""/>
              </a:pPr>
              <a:r>
                <a:rPr b="1" lang="fr-FR" sz="3200" spc="-1" strike="noStrike">
                  <a:solidFill>
                    <a:srgbClr val="ffffff"/>
                  </a:solidFill>
                  <a:latin typeface="Calibri"/>
                </a:rPr>
                <a:t>Je résous un problème de mesures. </a:t>
              </a:r>
              <a:endParaRPr b="0" lang="fr-FR" sz="3200" spc="-1" strike="noStrike">
                <a:latin typeface="Arial"/>
              </a:endParaRPr>
            </a:p>
          </p:txBody>
        </p:sp>
        <p:pic>
          <p:nvPicPr>
            <p:cNvPr id="91" name="Image 6" descr=""/>
            <p:cNvPicPr/>
            <p:nvPr/>
          </p:nvPicPr>
          <p:blipFill>
            <a:blip r:embed="rId1"/>
            <a:stretch/>
          </p:blipFill>
          <p:spPr>
            <a:xfrm>
              <a:off x="3654360" y="571320"/>
              <a:ext cx="1834920" cy="1265760"/>
            </a:xfrm>
            <a:prstGeom prst="rect">
              <a:avLst/>
            </a:prstGeom>
            <a:ln w="0">
              <a:noFill/>
            </a:ln>
          </p:spPr>
        </p:pic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7886520" cy="7592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81000"/>
          </a:bodyPr>
          <a:p>
            <a:pPr indent="0">
              <a:lnSpc>
                <a:spcPct val="15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Problème en image </a:t>
            </a:r>
            <a:r>
              <a:rPr b="1" lang="fr-FR" sz="3600" spc="-1" strike="noStrike">
                <a:solidFill>
                  <a:srgbClr val="000000"/>
                </a:solidFill>
                <a:latin typeface="Calibri"/>
              </a:rPr>
              <a:t>9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3" name="Rectangle : coins arrondis 3"/>
          <p:cNvSpPr/>
          <p:nvPr/>
        </p:nvSpPr>
        <p:spPr>
          <a:xfrm>
            <a:off x="430560" y="1208880"/>
            <a:ext cx="8066160" cy="5013360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lIns="36000" rIns="36000" tIns="36000" bIns="36000" anchor="t">
            <a:noAutofit/>
          </a:bodyPr>
          <a:p>
            <a:pPr>
              <a:lnSpc>
                <a:spcPct val="107000"/>
              </a:lnSpc>
              <a:spcAft>
                <a:spcPts val="799"/>
              </a:spcAft>
            </a:pPr>
            <a:endParaRPr b="0" lang="fr-FR" sz="1800" spc="-1" strike="noStrike"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Calibri"/>
              </a:rPr>
              <a:t> </a:t>
            </a:r>
            <a:endParaRPr b="0" lang="fr-FR" sz="1800" spc="-1" strike="noStrike"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Calibri"/>
              </a:rPr>
              <a:t> 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94" name="Zone de texte 3"/>
          <p:cNvSpPr/>
          <p:nvPr/>
        </p:nvSpPr>
        <p:spPr>
          <a:xfrm>
            <a:off x="4860000" y="1550520"/>
            <a:ext cx="3557160" cy="4029480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anchor="t">
            <a:noAutofit/>
          </a:bodyPr>
          <a:p>
            <a:pPr>
              <a:lnSpc>
                <a:spcPct val="100000"/>
              </a:lnSpc>
            </a:pPr>
            <a:r>
              <a:rPr b="1" lang="fr-FR" sz="2800" spc="-1" strike="noStrike">
                <a:solidFill>
                  <a:srgbClr val="231f20"/>
                </a:solidFill>
                <a:latin typeface="Calibri"/>
                <a:ea typeface="Calibri"/>
              </a:rPr>
              <a:t>Si je mange la moitié du gâteau, combien pèsera le reste du gâteau ?</a:t>
            </a:r>
            <a:endParaRPr b="0" lang="fr-FR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2800" spc="-1" strike="noStrike">
                <a:solidFill>
                  <a:srgbClr val="231f20"/>
                </a:solidFill>
                <a:latin typeface="Calibri"/>
                <a:ea typeface="Calibri"/>
              </a:rPr>
              <a:t>Si je mange le tiers du gâteau, combien pèsera le reste du gâteau ? </a:t>
            </a:r>
            <a:r>
              <a:rPr b="1" lang="fr-FR" sz="1800" spc="-1" strike="noStrike">
                <a:solidFill>
                  <a:srgbClr val="231f20"/>
                </a:solidFill>
                <a:latin typeface="Calibri"/>
                <a:ea typeface="Calibri"/>
              </a:rPr>
              <a:t> </a:t>
            </a:r>
            <a:endParaRPr b="0" lang="fr-F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2800" spc="-1" strike="noStrike">
              <a:latin typeface="Arial"/>
            </a:endParaRPr>
          </a:p>
        </p:txBody>
      </p:sp>
      <p:sp>
        <p:nvSpPr>
          <p:cNvPr id="95" name="Organigramme : Connecteur 4"/>
          <p:cNvSpPr/>
          <p:nvPr/>
        </p:nvSpPr>
        <p:spPr>
          <a:xfrm>
            <a:off x="1892160" y="3927960"/>
            <a:ext cx="1167840" cy="392040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chemeClr val="lt1"/>
                </a:solidFill>
                <a:latin typeface="Calibri"/>
              </a:rPr>
              <a:t>CM1</a:t>
            </a:r>
            <a:endParaRPr b="0" lang="fr-FR" sz="2400" spc="-1" strike="noStrike">
              <a:latin typeface="Arial"/>
            </a:endParaRPr>
          </a:p>
        </p:txBody>
      </p:sp>
      <p:pic>
        <p:nvPicPr>
          <p:cNvPr id="96" name="Image 2" descr=""/>
          <p:cNvPicPr/>
          <p:nvPr/>
        </p:nvPicPr>
        <p:blipFill>
          <a:blip r:embed="rId1"/>
          <a:stretch/>
        </p:blipFill>
        <p:spPr>
          <a:xfrm>
            <a:off x="540000" y="1440000"/>
            <a:ext cx="3620160" cy="1718640"/>
          </a:xfrm>
          <a:prstGeom prst="rect">
            <a:avLst/>
          </a:prstGeom>
          <a:ln w="0">
            <a:noFill/>
          </a:ln>
        </p:spPr>
      </p:pic>
      <p:sp>
        <p:nvSpPr>
          <p:cNvPr id="97" name="Organigramme : Connecteur 3"/>
          <p:cNvSpPr/>
          <p:nvPr/>
        </p:nvSpPr>
        <p:spPr>
          <a:xfrm>
            <a:off x="1800000" y="1407960"/>
            <a:ext cx="1080000" cy="392040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chemeClr val="lt1"/>
                </a:solidFill>
                <a:latin typeface="Calibri"/>
              </a:rPr>
              <a:t>CE2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98" name=""/>
          <p:cNvSpPr/>
          <p:nvPr/>
        </p:nvSpPr>
        <p:spPr>
          <a:xfrm>
            <a:off x="430560" y="3600720"/>
            <a:ext cx="8066160" cy="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pic>
        <p:nvPicPr>
          <p:cNvPr id="99" name="Image 3" descr=""/>
          <p:cNvPicPr/>
          <p:nvPr/>
        </p:nvPicPr>
        <p:blipFill>
          <a:blip r:embed="rId2"/>
          <a:stretch/>
        </p:blipFill>
        <p:spPr>
          <a:xfrm>
            <a:off x="280080" y="3960000"/>
            <a:ext cx="4220280" cy="19224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7886520" cy="7592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81000"/>
          </a:bodyPr>
          <a:p>
            <a:pPr indent="0">
              <a:lnSpc>
                <a:spcPct val="150000"/>
              </a:lnSpc>
              <a:buNone/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1" name="Rectangle : coins arrondis 2"/>
          <p:cNvSpPr/>
          <p:nvPr/>
        </p:nvSpPr>
        <p:spPr>
          <a:xfrm>
            <a:off x="430560" y="1208880"/>
            <a:ext cx="8389440" cy="5271120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lIns="36000" rIns="36000" tIns="36000" bIns="36000" anchor="t">
            <a:noAutofit/>
          </a:bodyPr>
          <a:p>
            <a:pPr>
              <a:lnSpc>
                <a:spcPct val="107000"/>
              </a:lnSpc>
              <a:spcAft>
                <a:spcPts val="799"/>
              </a:spcAft>
            </a:pPr>
            <a:endParaRPr b="0" lang="fr-FR" sz="1800" spc="-1" strike="noStrike"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Calibri"/>
              </a:rPr>
              <a:t> </a:t>
            </a:r>
            <a:endParaRPr b="0" lang="fr-FR" sz="1800" spc="-1" strike="noStrike"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Calibri"/>
              </a:rPr>
              <a:t> 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02" name="Zone de texte 2"/>
          <p:cNvSpPr/>
          <p:nvPr/>
        </p:nvSpPr>
        <p:spPr>
          <a:xfrm>
            <a:off x="4320000" y="1344240"/>
            <a:ext cx="4163760" cy="1535760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anchor="t">
            <a:noAutofit/>
          </a:bodyPr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2200" spc="-1" strike="noStrike">
                <a:solidFill>
                  <a:srgbClr val="c00000"/>
                </a:solidFill>
                <a:latin typeface="Arial"/>
                <a:ea typeface="Calibri"/>
              </a:rPr>
              <a:t>Je cherche d’abord combien pèse le gâteau :</a:t>
            </a:r>
            <a:endParaRPr b="0" lang="fr-FR" sz="2200" spc="-1" strike="noStrike"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2200" spc="-1" strike="noStrike">
                <a:solidFill>
                  <a:srgbClr val="c00000"/>
                </a:solidFill>
                <a:latin typeface="Arial"/>
                <a:ea typeface="Calibri"/>
              </a:rPr>
              <a:t>10 + 20 + 50 = 80</a:t>
            </a:r>
            <a:endParaRPr b="0" lang="fr-FR" sz="2200" spc="-1" strike="noStrike"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2200" spc="-1" strike="noStrike">
                <a:solidFill>
                  <a:srgbClr val="c00000"/>
                </a:solidFill>
                <a:latin typeface="Arial"/>
                <a:ea typeface="Calibri"/>
              </a:rPr>
              <a:t>Il pèse 80 grammes.</a:t>
            </a:r>
            <a:endParaRPr b="0" lang="fr-FR" sz="2200" spc="-1" strike="noStrike"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2200" spc="-1" strike="noStrike">
                <a:solidFill>
                  <a:srgbClr val="c00000"/>
                </a:solidFill>
                <a:latin typeface="Arial"/>
                <a:ea typeface="Calibri"/>
              </a:rPr>
              <a:t>La moitié c’est 40 grammes.</a:t>
            </a:r>
            <a:endParaRPr b="0" lang="fr-FR" sz="2200" spc="-1" strike="noStrike">
              <a:latin typeface="Arial"/>
            </a:endParaRPr>
          </a:p>
        </p:txBody>
      </p:sp>
      <p:pic>
        <p:nvPicPr>
          <p:cNvPr id="103" name="Image 7" descr=""/>
          <p:cNvPicPr/>
          <p:nvPr/>
        </p:nvPicPr>
        <p:blipFill>
          <a:blip r:embed="rId1"/>
          <a:stretch/>
        </p:blipFill>
        <p:spPr>
          <a:xfrm>
            <a:off x="279720" y="3960000"/>
            <a:ext cx="4220280" cy="1922400"/>
          </a:xfrm>
          <a:prstGeom prst="rect">
            <a:avLst/>
          </a:prstGeom>
          <a:ln w="0">
            <a:noFill/>
          </a:ln>
        </p:spPr>
      </p:pic>
      <p:sp>
        <p:nvSpPr>
          <p:cNvPr id="104" name="Zone de texte 1"/>
          <p:cNvSpPr/>
          <p:nvPr/>
        </p:nvSpPr>
        <p:spPr>
          <a:xfrm>
            <a:off x="4359600" y="3887280"/>
            <a:ext cx="4163760" cy="1535760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anchor="t">
            <a:noAutofit/>
          </a:bodyPr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2200" spc="-1" strike="noStrike">
                <a:solidFill>
                  <a:srgbClr val="c00000"/>
                </a:solidFill>
                <a:latin typeface="Arial"/>
                <a:ea typeface="Calibri"/>
              </a:rPr>
              <a:t>Je cherche d’abord combien pèse le gâteau :</a:t>
            </a:r>
            <a:endParaRPr b="0" lang="fr-FR" sz="2200" spc="-1" strike="noStrike"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2200" spc="-1" strike="noStrike">
                <a:solidFill>
                  <a:srgbClr val="c00000"/>
                </a:solidFill>
                <a:latin typeface="Arial"/>
                <a:ea typeface="Calibri"/>
              </a:rPr>
              <a:t>200 + 2 x 20 = 240</a:t>
            </a:r>
            <a:endParaRPr b="0" lang="fr-FR" sz="2200" spc="-1" strike="noStrike"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2200" spc="-1" strike="noStrike">
                <a:solidFill>
                  <a:srgbClr val="c00000"/>
                </a:solidFill>
                <a:latin typeface="Arial"/>
                <a:ea typeface="Calibri"/>
              </a:rPr>
              <a:t>Il pèse 240 grammes.</a:t>
            </a:r>
            <a:endParaRPr b="0" lang="fr-FR" sz="2200" spc="-1" strike="noStrike"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2200" spc="-1" strike="noStrike">
                <a:solidFill>
                  <a:srgbClr val="c00000"/>
                </a:solidFill>
                <a:latin typeface="Arial"/>
                <a:ea typeface="Calibri"/>
              </a:rPr>
              <a:t>Le tiers c’est 80 g.</a:t>
            </a:r>
            <a:endParaRPr b="0" lang="fr-FR" sz="2200" spc="-1" strike="noStrike"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2200" spc="-1" strike="noStrike">
                <a:solidFill>
                  <a:srgbClr val="c00000"/>
                </a:solidFill>
                <a:latin typeface="Arial"/>
                <a:ea typeface="Calibri"/>
              </a:rPr>
              <a:t>Le reste pèsera 160 g.</a:t>
            </a:r>
            <a:endParaRPr b="0" lang="fr-FR" sz="2200" spc="-1" strike="noStrike">
              <a:latin typeface="Arial"/>
            </a:endParaRPr>
          </a:p>
        </p:txBody>
      </p:sp>
      <p:sp>
        <p:nvSpPr>
          <p:cNvPr id="105" name=""/>
          <p:cNvSpPr/>
          <p:nvPr/>
        </p:nvSpPr>
        <p:spPr>
          <a:xfrm>
            <a:off x="430560" y="3600720"/>
            <a:ext cx="8066160" cy="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pic>
        <p:nvPicPr>
          <p:cNvPr id="106" name="Image 1" descr=""/>
          <p:cNvPicPr/>
          <p:nvPr/>
        </p:nvPicPr>
        <p:blipFill>
          <a:blip r:embed="rId2"/>
          <a:stretch/>
        </p:blipFill>
        <p:spPr>
          <a:xfrm>
            <a:off x="540000" y="1440000"/>
            <a:ext cx="3620160" cy="1718640"/>
          </a:xfrm>
          <a:prstGeom prst="rect">
            <a:avLst/>
          </a:prstGeom>
          <a:ln w="0">
            <a:noFill/>
          </a:ln>
        </p:spPr>
      </p:pic>
      <p:sp>
        <p:nvSpPr>
          <p:cNvPr id="107" name="Organigramme : Connecteur 1"/>
          <p:cNvSpPr/>
          <p:nvPr/>
        </p:nvSpPr>
        <p:spPr>
          <a:xfrm>
            <a:off x="1800720" y="1407960"/>
            <a:ext cx="1080000" cy="392040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chemeClr val="lt1"/>
                </a:solidFill>
                <a:latin typeface="Calibri"/>
              </a:rPr>
              <a:t>CE2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108" name="Organigramme : Connecteur 2"/>
          <p:cNvSpPr/>
          <p:nvPr/>
        </p:nvSpPr>
        <p:spPr>
          <a:xfrm>
            <a:off x="1892520" y="3928320"/>
            <a:ext cx="1167840" cy="392040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chemeClr val="lt1"/>
                </a:solidFill>
                <a:latin typeface="Calibri"/>
              </a:rPr>
              <a:t>CM1</a:t>
            </a:r>
            <a:endParaRPr b="0" lang="fr-FR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7886520" cy="7592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81000"/>
          </a:bodyPr>
          <a:p>
            <a:pPr indent="0">
              <a:lnSpc>
                <a:spcPct val="15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Problème en image </a:t>
            </a:r>
            <a:r>
              <a:rPr b="1" lang="fr-FR" sz="3600" spc="-1" strike="noStrike">
                <a:solidFill>
                  <a:srgbClr val="000000"/>
                </a:solidFill>
                <a:latin typeface="Calibri"/>
              </a:rPr>
              <a:t>9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0" name="Rectangle : coins arrondis 2"/>
          <p:cNvSpPr/>
          <p:nvPr/>
        </p:nvSpPr>
        <p:spPr>
          <a:xfrm>
            <a:off x="430560" y="1208880"/>
            <a:ext cx="8066160" cy="5013360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lIns="36000" rIns="36000" tIns="36000" bIns="36000" anchor="t">
            <a:noAutofit/>
          </a:bodyPr>
          <a:p>
            <a:pPr>
              <a:lnSpc>
                <a:spcPct val="107000"/>
              </a:lnSpc>
              <a:spcAft>
                <a:spcPts val="799"/>
              </a:spcAft>
            </a:pPr>
            <a:endParaRPr b="0" lang="fr-FR" sz="1800" spc="-1" strike="noStrike"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Calibri"/>
              </a:rPr>
              <a:t> </a:t>
            </a:r>
            <a:endParaRPr b="0" lang="fr-FR" sz="1800" spc="-1" strike="noStrike"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Calibri"/>
              </a:rPr>
              <a:t> 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11" name="Zone de texte 2"/>
          <p:cNvSpPr/>
          <p:nvPr/>
        </p:nvSpPr>
        <p:spPr>
          <a:xfrm>
            <a:off x="4793040" y="1302480"/>
            <a:ext cx="3557160" cy="4029480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anchor="t">
            <a:noAutofit/>
          </a:bodyPr>
          <a:p>
            <a:pPr>
              <a:lnSpc>
                <a:spcPct val="100000"/>
              </a:lnSpc>
            </a:pPr>
            <a:r>
              <a:rPr b="1" lang="fr-FR" sz="2800" spc="-1" strike="noStrike">
                <a:solidFill>
                  <a:srgbClr val="231f20"/>
                </a:solidFill>
                <a:latin typeface="Calibri"/>
                <a:ea typeface="Calibri"/>
              </a:rPr>
              <a:t>Si je mange le quart du reste du gâteau, combien pèsera la dernière part restante ? </a:t>
            </a:r>
            <a:endParaRPr b="0" lang="fr-FR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2800" spc="-1" strike="noStrike">
                <a:solidFill>
                  <a:srgbClr val="231f20"/>
                </a:solidFill>
                <a:latin typeface="Calibri"/>
                <a:ea typeface="Calibri"/>
              </a:rPr>
              <a:t>Si je mange le quart du reste du gâteau, combien pèsera la dernière part restante ? </a:t>
            </a:r>
            <a:endParaRPr b="0" lang="fr-FR" sz="2800" spc="-1" strike="noStrike">
              <a:latin typeface="Arial"/>
            </a:endParaRPr>
          </a:p>
        </p:txBody>
      </p:sp>
      <p:pic>
        <p:nvPicPr>
          <p:cNvPr id="112" name="Image 4" descr=""/>
          <p:cNvPicPr/>
          <p:nvPr/>
        </p:nvPicPr>
        <p:blipFill>
          <a:blip r:embed="rId1"/>
          <a:stretch/>
        </p:blipFill>
        <p:spPr>
          <a:xfrm>
            <a:off x="540000" y="1440000"/>
            <a:ext cx="3620160" cy="1718640"/>
          </a:xfrm>
          <a:prstGeom prst="rect">
            <a:avLst/>
          </a:prstGeom>
          <a:ln w="0">
            <a:noFill/>
          </a:ln>
        </p:spPr>
      </p:pic>
      <p:sp>
        <p:nvSpPr>
          <p:cNvPr id="113" name="Organigramme : Connecteur 5"/>
          <p:cNvSpPr/>
          <p:nvPr/>
        </p:nvSpPr>
        <p:spPr>
          <a:xfrm>
            <a:off x="1800360" y="1407960"/>
            <a:ext cx="1080000" cy="392040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chemeClr val="lt1"/>
                </a:solidFill>
                <a:latin typeface="Calibri"/>
              </a:rPr>
              <a:t>CE2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114" name="Organigramme : Connecteur 7"/>
          <p:cNvSpPr/>
          <p:nvPr/>
        </p:nvSpPr>
        <p:spPr>
          <a:xfrm>
            <a:off x="1892520" y="3928320"/>
            <a:ext cx="1167840" cy="392040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chemeClr val="lt1"/>
                </a:solidFill>
                <a:latin typeface="Calibri"/>
              </a:rPr>
              <a:t>CM1</a:t>
            </a:r>
            <a:endParaRPr b="0" lang="fr-FR" sz="2400" spc="-1" strike="noStrike">
              <a:latin typeface="Arial"/>
            </a:endParaRPr>
          </a:p>
        </p:txBody>
      </p:sp>
      <p:pic>
        <p:nvPicPr>
          <p:cNvPr id="115" name="Image 8" descr=""/>
          <p:cNvPicPr/>
          <p:nvPr/>
        </p:nvPicPr>
        <p:blipFill>
          <a:blip r:embed="rId2"/>
          <a:stretch/>
        </p:blipFill>
        <p:spPr>
          <a:xfrm>
            <a:off x="280080" y="3960000"/>
            <a:ext cx="4220280" cy="1922400"/>
          </a:xfrm>
          <a:prstGeom prst="rect">
            <a:avLst/>
          </a:prstGeom>
          <a:ln w="0">
            <a:noFill/>
          </a:ln>
        </p:spPr>
      </p:pic>
      <p:sp>
        <p:nvSpPr>
          <p:cNvPr id="116" name=""/>
          <p:cNvSpPr/>
          <p:nvPr/>
        </p:nvSpPr>
        <p:spPr>
          <a:xfrm>
            <a:off x="430560" y="3600720"/>
            <a:ext cx="8066160" cy="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7886520" cy="7592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81000"/>
          </a:bodyPr>
          <a:p>
            <a:pPr indent="0">
              <a:lnSpc>
                <a:spcPct val="150000"/>
              </a:lnSpc>
              <a:buNone/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8" name="Rectangle : coins arrondis 2"/>
          <p:cNvSpPr/>
          <p:nvPr/>
        </p:nvSpPr>
        <p:spPr>
          <a:xfrm>
            <a:off x="430560" y="957600"/>
            <a:ext cx="8389440" cy="5522400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lIns="36000" rIns="36000" tIns="36000" bIns="36000" anchor="t">
            <a:noAutofit/>
          </a:bodyPr>
          <a:p>
            <a:pPr>
              <a:lnSpc>
                <a:spcPct val="107000"/>
              </a:lnSpc>
              <a:spcAft>
                <a:spcPts val="799"/>
              </a:spcAft>
            </a:pPr>
            <a:endParaRPr b="0" lang="fr-FR" sz="1800" spc="-1" strike="noStrike"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Calibri"/>
              </a:rPr>
              <a:t> </a:t>
            </a:r>
            <a:endParaRPr b="0" lang="fr-FR" sz="1800" spc="-1" strike="noStrike"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Calibri"/>
              </a:rPr>
              <a:t> 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19" name="Zone de texte 2"/>
          <p:cNvSpPr/>
          <p:nvPr/>
        </p:nvSpPr>
        <p:spPr>
          <a:xfrm>
            <a:off x="4296240" y="1080000"/>
            <a:ext cx="4163760" cy="1535760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anchor="t">
            <a:noAutofit/>
          </a:bodyPr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2200" spc="-1" strike="noStrike">
                <a:solidFill>
                  <a:srgbClr val="c00000"/>
                </a:solidFill>
                <a:latin typeface="Arial"/>
                <a:ea typeface="Calibri"/>
              </a:rPr>
              <a:t>Je cherche combien représente le quart de 40 grammes.</a:t>
            </a:r>
            <a:endParaRPr b="0" lang="fr-FR" sz="2200" spc="-1" strike="noStrike"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2200" spc="-1" strike="noStrike">
                <a:solidFill>
                  <a:srgbClr val="c00000"/>
                </a:solidFill>
                <a:latin typeface="Arial"/>
                <a:ea typeface="Calibri"/>
              </a:rPr>
              <a:t>Si je partage 40 grammes en 4, cela fait 10 grammes.</a:t>
            </a:r>
            <a:endParaRPr b="0" lang="fr-FR" sz="2200" spc="-1" strike="noStrike">
              <a:latin typeface="Arial"/>
            </a:endParaRPr>
          </a:p>
        </p:txBody>
      </p:sp>
      <p:sp>
        <p:nvSpPr>
          <p:cNvPr id="120" name="Zone de texte 2"/>
          <p:cNvSpPr/>
          <p:nvPr/>
        </p:nvSpPr>
        <p:spPr>
          <a:xfrm>
            <a:off x="4320000" y="2700000"/>
            <a:ext cx="3960000" cy="790920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anchor="t">
            <a:noAutofit/>
          </a:bodyPr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2200" spc="-1" strike="noStrike">
                <a:solidFill>
                  <a:srgbClr val="c00000"/>
                </a:solidFill>
                <a:latin typeface="Arial"/>
                <a:ea typeface="Calibri"/>
              </a:rPr>
              <a:t>Si je mange 10 grammes, il restera à la fin 40 - 10 = 30 g</a:t>
            </a:r>
            <a:endParaRPr b="0" lang="fr-FR" sz="2200" spc="-1" strike="noStrike">
              <a:latin typeface="Arial"/>
            </a:endParaRPr>
          </a:p>
        </p:txBody>
      </p:sp>
      <p:sp>
        <p:nvSpPr>
          <p:cNvPr id="121" name=""/>
          <p:cNvSpPr/>
          <p:nvPr/>
        </p:nvSpPr>
        <p:spPr>
          <a:xfrm>
            <a:off x="430560" y="3600720"/>
            <a:ext cx="8066160" cy="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pic>
        <p:nvPicPr>
          <p:cNvPr id="122" name="Image 5" descr=""/>
          <p:cNvPicPr/>
          <p:nvPr/>
        </p:nvPicPr>
        <p:blipFill>
          <a:blip r:embed="rId1"/>
          <a:stretch/>
        </p:blipFill>
        <p:spPr>
          <a:xfrm>
            <a:off x="540000" y="1440000"/>
            <a:ext cx="3620160" cy="1718640"/>
          </a:xfrm>
          <a:prstGeom prst="rect">
            <a:avLst/>
          </a:prstGeom>
          <a:ln w="0">
            <a:noFill/>
          </a:ln>
        </p:spPr>
      </p:pic>
      <p:sp>
        <p:nvSpPr>
          <p:cNvPr id="123" name="Organigramme : Connecteur 6"/>
          <p:cNvSpPr/>
          <p:nvPr/>
        </p:nvSpPr>
        <p:spPr>
          <a:xfrm>
            <a:off x="1800720" y="1407960"/>
            <a:ext cx="1080000" cy="392040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chemeClr val="lt1"/>
                </a:solidFill>
                <a:latin typeface="Calibri"/>
              </a:rPr>
              <a:t>CE2</a:t>
            </a:r>
            <a:endParaRPr b="0" lang="fr-FR" sz="2400" spc="-1" strike="noStrike">
              <a:latin typeface="Arial"/>
            </a:endParaRPr>
          </a:p>
        </p:txBody>
      </p:sp>
      <p:pic>
        <p:nvPicPr>
          <p:cNvPr id="124" name="Image 9" descr=""/>
          <p:cNvPicPr/>
          <p:nvPr/>
        </p:nvPicPr>
        <p:blipFill>
          <a:blip r:embed="rId2"/>
          <a:stretch/>
        </p:blipFill>
        <p:spPr>
          <a:xfrm>
            <a:off x="280440" y="3960000"/>
            <a:ext cx="4220280" cy="1922400"/>
          </a:xfrm>
          <a:prstGeom prst="rect">
            <a:avLst/>
          </a:prstGeom>
          <a:ln w="0">
            <a:noFill/>
          </a:ln>
        </p:spPr>
      </p:pic>
      <p:sp>
        <p:nvSpPr>
          <p:cNvPr id="125" name="Organigramme : Connecteur 8"/>
          <p:cNvSpPr/>
          <p:nvPr/>
        </p:nvSpPr>
        <p:spPr>
          <a:xfrm>
            <a:off x="1892880" y="3928320"/>
            <a:ext cx="1167840" cy="392040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chemeClr val="lt1"/>
                </a:solidFill>
                <a:latin typeface="Calibri"/>
              </a:rPr>
              <a:t>CM1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126" name="Zone de texte 4"/>
          <p:cNvSpPr/>
          <p:nvPr/>
        </p:nvSpPr>
        <p:spPr>
          <a:xfrm>
            <a:off x="4500720" y="3684240"/>
            <a:ext cx="4139280" cy="1535760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anchor="t">
            <a:noAutofit/>
          </a:bodyPr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2200" spc="-1" strike="noStrike">
                <a:solidFill>
                  <a:srgbClr val="c00000"/>
                </a:solidFill>
                <a:latin typeface="Arial"/>
                <a:ea typeface="Calibri"/>
              </a:rPr>
              <a:t>Je cherche combien représente le quart de 160 grammes.</a:t>
            </a:r>
            <a:endParaRPr b="0" lang="fr-FR" sz="2200" spc="-1" strike="noStrike"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2200" spc="-1" strike="noStrike">
                <a:solidFill>
                  <a:srgbClr val="c00000"/>
                </a:solidFill>
                <a:latin typeface="Arial"/>
                <a:ea typeface="Calibri"/>
              </a:rPr>
              <a:t>160 ÷ 4 = 40</a:t>
            </a:r>
            <a:endParaRPr b="0" lang="fr-FR" sz="2200" spc="-1" strike="noStrike">
              <a:latin typeface="Arial"/>
            </a:endParaRPr>
          </a:p>
        </p:txBody>
      </p:sp>
      <p:sp>
        <p:nvSpPr>
          <p:cNvPr id="127" name="Zone de texte 5"/>
          <p:cNvSpPr/>
          <p:nvPr/>
        </p:nvSpPr>
        <p:spPr>
          <a:xfrm>
            <a:off x="4500720" y="5010120"/>
            <a:ext cx="3943440" cy="1121760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anchor="t">
            <a:noAutofit/>
          </a:bodyPr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2400" spc="-1" strike="noStrike">
                <a:solidFill>
                  <a:srgbClr val="c00000"/>
                </a:solidFill>
                <a:latin typeface="Arial"/>
                <a:ea typeface="Calibri"/>
              </a:rPr>
              <a:t>160 – 40 = 120 </a:t>
            </a:r>
            <a:endParaRPr b="0" lang="fr-FR" sz="2400" spc="-1" strike="noStrike"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2400" spc="-1" strike="noStrike">
                <a:solidFill>
                  <a:srgbClr val="c00000"/>
                </a:solidFill>
                <a:latin typeface="Arial"/>
                <a:ea typeface="Calibri"/>
              </a:rPr>
              <a:t>La dernière part va peser 120 grammes.</a:t>
            </a:r>
            <a:endParaRPr b="0" lang="fr-FR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8" dur="indefinite" restart="never" nodeType="tmRoot">
          <p:childTnLst>
            <p:seq>
              <p:cTn id="9" dur="indefinite" nodeType="mainSeq">
                <p:childTnLst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4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13</TotalTime>
  <Application>LibreOffice/7.4.1.2$Windows_X86_64 LibreOffice_project/3c58a8f3a960df8bc8fd77b461821e42c061c5f0</Application>
  <AppVersion>15.0000</AppVersion>
  <Words>152</Words>
  <Paragraphs>30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2026-03-29T15:07:48Z</dcterms:modified>
  <cp:revision>93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4</vt:i4>
  </property>
</Properties>
</file>